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816" r:id="rId12"/>
  </p:sldMasterIdLst>
  <p:notesMasterIdLst>
    <p:notesMasterId r:id="rId54"/>
  </p:notesMasterIdLst>
  <p:sldIdLst>
    <p:sldId id="256" r:id="rId13"/>
    <p:sldId id="257" r:id="rId14"/>
    <p:sldId id="258" r:id="rId15"/>
    <p:sldId id="259" r:id="rId16"/>
    <p:sldId id="260" r:id="rId17"/>
    <p:sldId id="263" r:id="rId18"/>
    <p:sldId id="264" r:id="rId19"/>
    <p:sldId id="261" r:id="rId20"/>
    <p:sldId id="262" r:id="rId21"/>
    <p:sldId id="268" r:id="rId22"/>
    <p:sldId id="265" r:id="rId23"/>
    <p:sldId id="266" r:id="rId24"/>
    <p:sldId id="267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9" r:id="rId45"/>
    <p:sldId id="290" r:id="rId46"/>
    <p:sldId id="292" r:id="rId47"/>
    <p:sldId id="291" r:id="rId48"/>
    <p:sldId id="293" r:id="rId49"/>
    <p:sldId id="294" r:id="rId50"/>
    <p:sldId id="295" r:id="rId51"/>
    <p:sldId id="296" r:id="rId52"/>
    <p:sldId id="297" r:id="rId53"/>
  </p:sldIdLst>
  <p:sldSz cx="9720263" cy="64801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>
      <p:cViewPr varScale="1">
        <p:scale>
          <a:sx n="82" d="100"/>
          <a:sy n="82" d="100"/>
        </p:scale>
        <p:origin x="642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DEBE8CA-BCCE-46D2-AC37-AA948EEFA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64689C-6594-4C48-99DE-2C80CA4C0B51}" type="slidenum">
              <a:rPr lang="en-US"/>
              <a:pPr/>
              <a:t>1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3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14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9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15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4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17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11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18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69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19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3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20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21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59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23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17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24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14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25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4C9949-527D-4D25-B104-03A21A01ABDF}" type="slidenum">
              <a:rPr lang="en-US"/>
              <a:pPr/>
              <a:t>2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2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26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02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737F7E-8816-420D-BCBF-A95763E1C4F3}" type="slidenum">
              <a:rPr lang="en-US"/>
              <a:pPr/>
              <a:t>27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2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737F7E-8816-420D-BCBF-A95763E1C4F3}" type="slidenum">
              <a:rPr lang="en-US"/>
              <a:pPr/>
              <a:t>35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6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D0D89F-BFEC-461F-B60D-D2F3A7D320AE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8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737F7E-8816-420D-BCBF-A95763E1C4F3}" type="slidenum">
              <a:rPr lang="en-US"/>
              <a:pPr/>
              <a:t>4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11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5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7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11FED2-00EA-43CC-879A-1C3833D766FB}" type="slidenum">
              <a:rPr lang="en-US"/>
              <a:pPr/>
              <a:t>8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3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C31D4B-6C10-471C-A064-8729DA4E8F40}" type="slidenum">
              <a:rPr lang="en-US"/>
              <a:pPr/>
              <a:t>9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7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737F7E-8816-420D-BCBF-A95763E1C4F3}" type="slidenum">
              <a:rPr lang="en-US"/>
              <a:pPr/>
              <a:t>12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2A21F2-A5C5-4A10-856F-BA42FE6F9F2F}" type="slidenum">
              <a:rPr lang="en-US"/>
              <a:pPr/>
              <a:t>13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57275" y="763588"/>
            <a:ext cx="565785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B9250E-1D30-4BF3-9166-AF85313AB9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ECDF2E-6EEA-4D3A-84F5-15189D2D7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2DB8DA-417B-442C-8E07-BE8EDB91F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DEE315-9893-436F-871C-7F6F61D40E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7CEBB5-5D61-4431-80F5-255039A13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1697038"/>
            <a:ext cx="4192587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25" y="1697038"/>
            <a:ext cx="4192588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452288-F17A-42E6-9B38-47AE357E1D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454B05-A619-4E4D-8F1F-8C39C9F7DB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345FB2-55C6-49E9-946F-CE17B3370A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C5C1DE-DF95-4B2D-B3FE-D0B47D26D6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8B912B-DCAA-4BCC-8661-60BD0947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0CA006-874C-47B1-B0A6-04AB79E88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9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914F91-CB4F-41DF-B758-FEBC40E7E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615950"/>
            <a:ext cx="2038350" cy="1116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615950"/>
            <a:ext cx="5965825" cy="1116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A5209D-2CD4-4060-BA89-63BCAE891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6110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6110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34E3A3-89CB-4182-8F2C-D5BE59477C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3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F1B726-1BE8-46D8-B43A-648A206E97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E1AA5E-AF8F-46D9-8F1E-0241FD1B3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10F10C-1792-4B8F-AA61-A742C6B597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363" y="1758950"/>
            <a:ext cx="3914775" cy="718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758950"/>
            <a:ext cx="3916362" cy="718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C49075-9108-49BB-A0FC-C5B4349699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550684-81A9-4D29-B6CB-8E74D4E5D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3827F6-B3BC-4E7B-9C5F-2A52189EE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300F42-5389-497E-AF25-C22AD82238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88A4D0-FC26-4E72-8482-9A3938DCF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AC7125-EF09-4E7F-8A7A-049677FF3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87E52A-B1A0-403B-9353-D5B1BBAF5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5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687723-7743-42A3-A079-EA61C08A2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138" y="504825"/>
            <a:ext cx="2081212" cy="8439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504825"/>
            <a:ext cx="6096000" cy="8439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CF6519-F050-4225-87BF-6B89D1FEF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9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28797"/>
            <a:ext cx="9639261" cy="6509725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D73E-DAB6-471D-973A-EC1415BDA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800048"/>
            <a:ext cx="5265142" cy="2952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1944053"/>
            <a:ext cx="5103982" cy="2665572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7" y="2013055"/>
            <a:ext cx="4698127" cy="1512161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007" y="3528095"/>
            <a:ext cx="4698127" cy="100802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28799"/>
            <a:ext cx="9639260" cy="4579324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073654"/>
            <a:ext cx="9720263" cy="1800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145656"/>
            <a:ext cx="9720263" cy="15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5800200"/>
            <a:ext cx="9720263" cy="15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5311669"/>
            <a:ext cx="8829239" cy="391805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86013" y="4217659"/>
            <a:ext cx="8829239" cy="1080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3C753-3E57-4151-9954-8BDDF8738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13" y="1512041"/>
            <a:ext cx="42931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134" y="1512041"/>
            <a:ext cx="42931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8893-BEE8-4278-8456-BBF891A23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450540"/>
            <a:ext cx="4294804" cy="60451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3" y="2055056"/>
            <a:ext cx="4294804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59" y="1450540"/>
            <a:ext cx="4296491" cy="604516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2055056"/>
            <a:ext cx="4296491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8CA1-6236-4890-AFD1-CDAB307CFC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2FE91-E745-4BE0-B42F-127703744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2092" y="258007"/>
            <a:ext cx="5832158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DD5F-204E-4D18-B64C-E59E2B9F2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477480"/>
            <a:ext cx="2935519" cy="31306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377459" y="3043820"/>
            <a:ext cx="2851277" cy="84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618603"/>
            <a:ext cx="2818876" cy="15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472761"/>
            <a:ext cx="2818876" cy="15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05" y="1797169"/>
            <a:ext cx="2527268" cy="1296035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5" y="3093204"/>
            <a:ext cx="2527268" cy="12960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5A90A-B1AF-4220-81EA-3F761EA109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2092" y="360010"/>
            <a:ext cx="5913160" cy="5328144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4DA2B-9B1C-48B7-9DFC-3768C89DBA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477480"/>
            <a:ext cx="2935519" cy="31306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377459" y="3043820"/>
            <a:ext cx="2851277" cy="84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618603"/>
            <a:ext cx="2818876" cy="15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472761"/>
            <a:ext cx="2818876" cy="150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5" y="1800049"/>
            <a:ext cx="2527268" cy="1296035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05" y="3096084"/>
            <a:ext cx="2527268" cy="12960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9246-3538-4AC9-9BB2-CBE1EF5D63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7191" y="259508"/>
            <a:ext cx="2187059" cy="55291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13" y="259508"/>
            <a:ext cx="6399173" cy="552914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23199-F251-4B24-AC93-6CDF27E40A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671002-B8C8-4FF2-96DD-574634419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48ACCF-8E24-49F0-8C3A-6E28D56BA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8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CCA304-B23B-428D-BFC1-0B7172E703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5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582856-9867-4145-A487-569AC2848A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F0900F-62A0-4C60-B556-4A8353DA89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AA557C-AEDB-4AFA-8951-1E8FDD090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9104D4-853D-4606-B0FE-606CAECE8A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1041E5-0BE7-4DE6-9B9D-26D5E3D70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EA4A48-E0CC-45DF-A487-A137F5019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CFC349-04E0-492E-B8F1-8607B17C5F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5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1D69A5-D623-4E02-92E8-080447245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39B9D0-F001-4B04-9DAB-4EC05D396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84B219-2709-4CF4-A8F9-7F268BDDD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363" y="1697038"/>
            <a:ext cx="3914775" cy="7504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697038"/>
            <a:ext cx="3916362" cy="7504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15768-D3A6-4644-99CC-9E79333BF0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FB6371-EAA9-43DA-A696-38B6DA1177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8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3D98EB-8DEC-4C8C-95A0-F108A4FA3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956CA0-A219-4A3F-8F17-061D4D59A6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26BC1D-739F-49D0-A583-A0BFF1A7C8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A722D3-D8CA-47A1-A79A-6CE23CC0F2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EA38DF-5514-4963-86D0-FBEDB2BA3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398478-8CD6-43C9-8B00-3CF18D3AB2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617538"/>
            <a:ext cx="1995487" cy="8583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363" y="617538"/>
            <a:ext cx="5835650" cy="8583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9D6E1D-66ED-4512-8380-EE4D658C7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0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06F39-D6AF-41A7-AAF5-C7A50966E9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3EAF88-AD0D-4B53-98D8-5DEADBE36E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8AA517A-8FE6-4B7A-B1E1-6B0F697BD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1516063"/>
            <a:ext cx="4175125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516063"/>
            <a:ext cx="4175125" cy="4672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CE9B71-AAC6-4764-9896-DF618CA0B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64732C-F576-4312-884B-FF42EE7F9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8069B5-0A4A-4C87-BE85-DB9AF2946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1400" y="2005013"/>
            <a:ext cx="3741738" cy="977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2005013"/>
            <a:ext cx="3741737" cy="9771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606385-E703-448A-A38C-08E3CE67C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8EAE35-2BFF-4137-8B61-C045A2101D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438A47-4167-49A1-BD9F-A8FFEB8909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714C3F-019D-4E00-BBBE-7BB1F08FD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33E3BF-AE18-43B4-A785-3C331F71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7688" y="461963"/>
            <a:ext cx="2125662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461963"/>
            <a:ext cx="6224588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28855D-B2B8-49C0-A2A9-7F8952D2F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D6EF2E-4C68-44B8-AFFA-B46A849AF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905936-16E7-4A22-A312-C8EED745E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B99D08-403D-4ED0-8DC3-65F602940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825625"/>
            <a:ext cx="3932237" cy="722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9075" y="1825625"/>
            <a:ext cx="3932238" cy="722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10CA42-F5FF-4633-BD3C-7F7C7B4E9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C416C9-EAE3-442F-B27A-1962959E24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AFD8FA-30B5-4F7A-A9A8-1EAE0C3FD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5C9E35-110E-458F-A025-D88A4137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78EC-0C12-46E3-8CE5-D84C6F98A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96554A-969E-4776-9CF6-178F7C995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5A0459-6514-48F4-99A2-BEDA99E47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6F8A83-2570-4800-AA6A-B95589FC0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0425" y="566738"/>
            <a:ext cx="2090738" cy="848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6625" y="566738"/>
            <a:ext cx="6121400" cy="848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CA77C7-EE6F-4592-9A86-1990332E4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1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B31E90-149B-483E-B6CD-DAACE4BB7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3E1EF7A-885A-426E-9EF3-8E009FD76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2D9EB9-F354-42EF-AF99-E0F338C61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3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738" y="1697038"/>
            <a:ext cx="4002087" cy="580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225" y="1697038"/>
            <a:ext cx="4002088" cy="580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4020290-2C22-4296-AF3F-35BC26A17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9C5D9F-E264-4C3A-BDF6-21A968368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2D765-348F-453E-9A8A-ED54868A1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78AC8D-B2C8-45D1-ADCE-53CA9EA418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28F193-01A8-4075-A848-4B007076CA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8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948866-8A8D-44DD-86E0-102D15EB5C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C9D81F-B41A-49D6-AD94-E2FBD2CB3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3FBEF4-D635-4224-ABC9-D80EAAD030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2138" y="461963"/>
            <a:ext cx="2081212" cy="7040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738" y="461963"/>
            <a:ext cx="6096000" cy="7040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524569-38B7-4A66-8A41-FF019E436F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AB8591-3E66-46DE-9A0F-724341EB02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2E6ADF-9DB9-4AAF-9299-931200BD2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4952F09-EB2E-4B54-8151-85A5C32DA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0E436B-4C8C-469A-80AD-72A9CA9A6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0" y="2160588"/>
            <a:ext cx="42799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160588"/>
            <a:ext cx="42799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700DF8-7943-4A17-9EFA-11A48E2335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98EC48-8D85-4AF7-B610-A8326CAA1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36A983-1B90-45A0-A476-F7BE1DAF56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396F4C-8649-4369-A0D1-6FB0B0EE5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2BF839-1632-4AB8-B12B-888909130E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DFA52D-5B3A-46ED-B662-902C627B7C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2B7363-DFEB-4FB4-889A-DBA856230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5175" y="319088"/>
            <a:ext cx="2255838" cy="6229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319088"/>
            <a:ext cx="6615112" cy="6229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6B09C7-E37F-4D88-A66C-DB869FE50A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0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ED4055-5C1E-454F-9531-FB44147DD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59C334-E6D4-4CCB-93B2-DA7AB7D22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001F30-B6FD-46DC-B08D-BD9D4A014A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809BB4-854F-43ED-975F-3638F1DAC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363" y="1851025"/>
            <a:ext cx="3914775" cy="750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851025"/>
            <a:ext cx="3916362" cy="750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085497-3C0D-4A8F-8096-99C73CE0A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16F8AA-6BEB-452D-A98F-4184B0BC21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649A18-1897-470F-AB2A-D3B5D8687B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636547-8CE4-49EF-A14E-4EB0C54B4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0CCBC2-EEAB-4A73-AD47-C3E065B182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439DC1-61B9-4186-BF7E-FB13D00A58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84EB3F-7D1C-47DD-92FC-A27C94AEF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615950"/>
            <a:ext cx="2012950" cy="8739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8513" y="615950"/>
            <a:ext cx="5888037" cy="8739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EF9907-A7A2-493E-978F-B6A4861775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183CAD-9367-4BDA-BE8F-FB10233C92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DABD70-5A78-4A78-A23F-C6B5A535FA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6DADE0-FF64-4694-870F-C2B006F14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0175E4-4348-40B3-A018-6B1FA4FC8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36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682ED3-0921-4F98-8E10-40FF20C44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433779-7254-425C-826A-412570FBAD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2013C0-A706-4623-A76F-F7C2662460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E974E5-A176-4EC7-BCDE-1F21B641D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6DC144-87D7-43FB-958E-EB5CE3830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B2ED27-5696-427D-A34D-6CEED8FD13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51D5A9-C5F6-4291-8F71-EAEAEC8D00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622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622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0771AC-578E-45CF-81BB-ED2AE470FE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615950"/>
            <a:ext cx="81565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1400" y="2005013"/>
            <a:ext cx="7635875" cy="977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AE53C291-9CF9-420E-B8B2-389AEA4734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1697038"/>
            <a:ext cx="8537575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90550" y="5626100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29000" y="5626100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73900" y="5626100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44FDF622-8DAB-466A-B32D-0E64DAEAB3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280099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8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8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504825"/>
            <a:ext cx="83296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8363" y="1758950"/>
            <a:ext cx="7983537" cy="718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3588" y="5502275"/>
            <a:ext cx="2262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59150" y="5502275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61163" y="5502275"/>
            <a:ext cx="2262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48666013-9810-4034-AA5D-5059F2E293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58764" y="129604"/>
            <a:ext cx="9428655" cy="6220968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13" y="259508"/>
            <a:ext cx="8748237" cy="10800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512041"/>
            <a:ext cx="8748237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13" y="5964642"/>
            <a:ext cx="226806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9543" y="5964642"/>
            <a:ext cx="370117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189" y="5964642"/>
            <a:ext cx="226806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53C291-9CF9-420E-B8B2-389AEA4734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AD213331-461A-4028-B87E-0A22DFDFB66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617538"/>
            <a:ext cx="798353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8363" y="1697038"/>
            <a:ext cx="7983537" cy="750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F5F8482D-63E8-41BD-8386-08E94BC59F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20700" y="461963"/>
            <a:ext cx="8502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516063"/>
            <a:ext cx="8502650" cy="467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0700" y="5995988"/>
            <a:ext cx="22542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48038" y="5995988"/>
            <a:ext cx="30670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78650" y="5995988"/>
            <a:ext cx="225425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02B8CBD3-B195-4F66-BF40-3EC439ADC2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6625" y="566738"/>
            <a:ext cx="8364538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825625"/>
            <a:ext cx="8016875" cy="722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36625" y="5780088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567113" y="5780088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73900" y="5780088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D0856879-A0B4-4116-8CE2-893A175F44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3738" y="461963"/>
            <a:ext cx="8329612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1697038"/>
            <a:ext cx="8156575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0875" y="5400675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97238" y="5416550"/>
            <a:ext cx="31051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761163" y="5416550"/>
            <a:ext cx="22621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371495C1-8C9B-4CF8-BFD2-E6D890EDC4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6B6B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6B6B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6B6B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B6B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B6B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B6B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B6B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B6B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6B6B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19088"/>
            <a:ext cx="9023350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2160588"/>
            <a:ext cx="871220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6026150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6026150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6026150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5F455837-1486-4E24-8250-723F8145AD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98513" y="615950"/>
            <a:ext cx="80518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8363" y="1851025"/>
            <a:ext cx="7983537" cy="75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1FC2734A-3099-4537-BD62-099896E385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556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3123D860-FE76-4C4E-A53F-C535BB90E0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40531" y="496886"/>
            <a:ext cx="4267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7628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</a:t>
            </a: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Seven </a:t>
            </a:r>
            <a:r>
              <a:rPr lang="en-US" sz="5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Habits of Highly Effective People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Stephen Covey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30" y="306386"/>
            <a:ext cx="4069007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40270" y="5964642"/>
            <a:ext cx="2268061" cy="345009"/>
          </a:xfrm>
        </p:spPr>
        <p:txBody>
          <a:bodyPr/>
          <a:lstStyle/>
          <a:p>
            <a:fld id="{17557C38-C004-4895-93B2-06340864277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336374" y="3349997"/>
            <a:ext cx="6172200" cy="4659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Seven Habits Paradigm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31" y="1030287"/>
            <a:ext cx="7162800" cy="51054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49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2" t="43862" b="7353"/>
          <a:stretch/>
        </p:blipFill>
        <p:spPr>
          <a:xfrm>
            <a:off x="2574131" y="1030287"/>
            <a:ext cx="4572000" cy="51816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3" y="1158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6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931" y="1639887"/>
            <a:ext cx="6248400" cy="361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PART TWO</a:t>
            </a:r>
          </a:p>
          <a:p>
            <a:pPr algn="ctr"/>
            <a:r>
              <a:rPr lang="en-US" sz="9600" dirty="0" smtClean="0">
                <a:latin typeface="Calibri" pitchFamily="34" charset="0"/>
                <a:cs typeface="Calibri" pitchFamily="34" charset="0"/>
              </a:rPr>
              <a:t>PRIVATE VICTORY</a:t>
            </a:r>
          </a:p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837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  <a:cs typeface="Calibri" pitchFamily="34" charset="0"/>
              </a:rPr>
              <a:t>2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11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 smtClean="0"/>
              <a:t>4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1: Be Proactive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884737"/>
          </a:xfrm>
          <a:ln/>
        </p:spPr>
        <p:txBody>
          <a:bodyPr/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Self awareness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Social Mirror – The crazy mirror room!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Determinism</a:t>
            </a:r>
          </a:p>
          <a:p>
            <a:pPr marL="1620520" lvl="4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Genetic</a:t>
            </a:r>
          </a:p>
          <a:p>
            <a:pPr marL="1620520" lvl="4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Psychic </a:t>
            </a:r>
          </a:p>
          <a:p>
            <a:pPr marL="1620520" lvl="4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Environmental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93331" y="4154487"/>
            <a:ext cx="2514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Stimulus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5698331" y="423068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698331" y="4611687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307931" y="4154487"/>
            <a:ext cx="2514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Response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1: Be Proactive </a:t>
            </a:r>
            <a:r>
              <a:rPr lang="en-US" sz="2000" dirty="0" smtClean="0">
                <a:latin typeface="Calibri" pitchFamily="34" charset="0"/>
              </a:rPr>
              <a:t>(continued)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944687"/>
            <a:ext cx="8747125" cy="4884737"/>
          </a:xfrm>
          <a:ln/>
        </p:spPr>
        <p:txBody>
          <a:bodyPr/>
          <a:lstStyle/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Freedom to Choose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Self-Awareness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Imagination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Conscience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Independent Will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Proactivity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Defined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0931" y="3163887"/>
            <a:ext cx="16002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 pitchFamily="34" charset="0"/>
              </a:rPr>
              <a:t>Stimulus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60131" y="3240087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860131" y="3621087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45931" y="3011487"/>
            <a:ext cx="19812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Freedom To Choose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1931" y="3163887"/>
            <a:ext cx="16002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Response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850731" y="4230687"/>
            <a:ext cx="1447800" cy="83820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rot="10800000" flipV="1">
            <a:off x="4250531" y="4764087"/>
            <a:ext cx="1752600" cy="609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5241131" y="4916487"/>
            <a:ext cx="990600" cy="8382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41331" y="4992687"/>
            <a:ext cx="1066800" cy="76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69931" y="4840287"/>
            <a:ext cx="190500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012531" y="5678487"/>
            <a:ext cx="990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Imagination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717131" y="5373687"/>
            <a:ext cx="990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Self Awareness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46131" y="5678487"/>
            <a:ext cx="990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pitchFamily="34" charset="0"/>
              </a:rPr>
              <a:t>Conscience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517731" y="5373687"/>
            <a:ext cx="9906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latin typeface="Calibri" pitchFamily="34" charset="0"/>
              </a:rPr>
              <a:t>Independent Will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41131" y="1792287"/>
            <a:ext cx="24384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</a:rPr>
              <a:t>The Proactive Model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6" y="2682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26" grpId="0" animBg="1"/>
      <p:bldP spid="34" grpId="0" animBg="1"/>
      <p:bldP spid="35" grpId="0" animBg="1"/>
      <p:bldP spid="3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1: Be Proactive </a:t>
            </a:r>
            <a:r>
              <a:rPr lang="en-US" sz="2000" dirty="0" smtClean="0">
                <a:latin typeface="Calibri" pitchFamily="34" charset="0"/>
              </a:rPr>
              <a:t>(continued)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884737"/>
          </a:xfrm>
          <a:ln/>
        </p:spPr>
        <p:txBody>
          <a:bodyPr/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Taking the Initiative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Act or Be Acted Upon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Listening To Our  Language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Have 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vs.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Prefer To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I must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vs.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I Prefer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Circle of Concern/Circle of Influence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i="1" dirty="0" smtClean="0">
              <a:latin typeface="Calibri" pitchFamily="34" charset="0"/>
              <a:cs typeface="Calibri" pitchFamily="34" charset="0"/>
            </a:endParaRP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3531" y="2249487"/>
            <a:ext cx="3810000" cy="2971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5531" y="2630487"/>
            <a:ext cx="2362200" cy="2209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Calibri" pitchFamily="34" charset="0"/>
              </a:rPr>
              <a:t>Circle of Concern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84331" y="2325687"/>
            <a:ext cx="1143000" cy="45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Concern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483658"/>
            <a:ext cx="8748237" cy="1080029"/>
          </a:xfrm>
        </p:spPr>
        <p:txBody>
          <a:bodyPr/>
          <a:lstStyle/>
          <a:p>
            <a:pPr algn="ctr"/>
            <a:r>
              <a:rPr lang="en-US" dirty="0" err="1" smtClean="0"/>
              <a:t>Proactivity</a:t>
            </a:r>
            <a:r>
              <a:rPr lang="en-US" dirty="0" smtClean="0"/>
              <a:t> Leads from (A) To (B)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69131" y="1639887"/>
            <a:ext cx="3810000" cy="3657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35931" y="2630487"/>
            <a:ext cx="17526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Circle of Influence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5545931" y="1716087"/>
            <a:ext cx="3810000" cy="3657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9331" y="2097087"/>
            <a:ext cx="2895600" cy="2971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Circle of Influence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31131" y="2097087"/>
            <a:ext cx="2514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Circle of Concern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88931" y="5023719"/>
            <a:ext cx="160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Concern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88931" y="1716087"/>
            <a:ext cx="160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Circle of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8365331" y="3392487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7298531" y="2249488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7298531" y="4535487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6155531" y="3316287"/>
            <a:ext cx="381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278731" y="5526087"/>
            <a:ext cx="25908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(A)</a:t>
            </a:r>
            <a:endParaRPr lang="en-US" sz="6000" dirty="0"/>
          </a:p>
        </p:txBody>
      </p:sp>
      <p:sp>
        <p:nvSpPr>
          <p:cNvPr id="18" name="Rounded Rectangle 17"/>
          <p:cNvSpPr/>
          <p:nvPr/>
        </p:nvSpPr>
        <p:spPr>
          <a:xfrm>
            <a:off x="6155531" y="5526087"/>
            <a:ext cx="2590800" cy="609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(B)</a:t>
            </a:r>
            <a:endParaRPr lang="en-US" sz="6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8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68834"/>
            <a:ext cx="8747125" cy="1082675"/>
          </a:xfrm>
          <a:ln/>
        </p:spPr>
        <p:txBody>
          <a:bodyPr tIns="38807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1: Be Proactive </a:t>
            </a:r>
            <a:r>
              <a:rPr lang="en-US" sz="2000" dirty="0" smtClean="0">
                <a:latin typeface="Calibri" pitchFamily="34" charset="0"/>
              </a:rPr>
              <a:t>(continued)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708150"/>
            <a:ext cx="8747125" cy="4884737"/>
          </a:xfrm>
          <a:ln/>
        </p:spPr>
        <p:txBody>
          <a:bodyPr>
            <a:normAutofit fontScale="92500" lnSpcReduction="20000"/>
          </a:bodyPr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Reactive Focus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Direct, Indirect, and No Control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Expanding the Circle of Influence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“Have’s” and the “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Be’s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Other End of The Stick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Making and Keeping Commitments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Proactivity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The Thirty-Day Test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93531" y="1708150"/>
            <a:ext cx="3810000" cy="36576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460331" y="2698750"/>
            <a:ext cx="17526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Circle of Influence</a:t>
            </a:r>
            <a:endParaRPr lang="en-US" sz="2000" dirty="0"/>
          </a:p>
        </p:txBody>
      </p:sp>
      <p:sp>
        <p:nvSpPr>
          <p:cNvPr id="11" name="Down Arrow 10"/>
          <p:cNvSpPr/>
          <p:nvPr/>
        </p:nvSpPr>
        <p:spPr>
          <a:xfrm rot="2029279">
            <a:off x="8367303" y="2372744"/>
            <a:ext cx="215758" cy="652259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8452294">
            <a:off x="6064650" y="2364557"/>
            <a:ext cx="253185" cy="6643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3758986">
            <a:off x="6156825" y="4202587"/>
            <a:ext cx="271586" cy="6229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8139289">
            <a:off x="8323624" y="4127752"/>
            <a:ext cx="233189" cy="6297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03131" y="2089150"/>
            <a:ext cx="2514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Circle of Concern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31731" y="5594350"/>
            <a:ext cx="26670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libri" pitchFamily="34" charset="0"/>
              </a:rPr>
              <a:t>Reactive Focus</a:t>
            </a:r>
            <a:endParaRPr lang="en-US" sz="2800" b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5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2: Begin With The End In Mind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884737"/>
          </a:xfrm>
          <a:ln/>
        </p:spPr>
        <p:txBody>
          <a:bodyPr>
            <a:normAutofit fontScale="92500"/>
          </a:bodyPr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Scenario Imagining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Know your desired destination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Ladder against the right wall!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All things are created twice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By design or by default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difference between Leadership and Management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Our own script: our Personal Mission Statement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2: Begin With The End In Mind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648201"/>
          </a:xfrm>
          <a:ln/>
        </p:spPr>
        <p:txBody>
          <a:bodyPr>
            <a:normAutofit fontScale="92500" lnSpcReduction="10000"/>
          </a:bodyPr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Begin at the center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Security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Guidance 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Wisdom 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Power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Alternative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Centres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Family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Money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Work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Possession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Pleasure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Friend/Enemy</a:t>
            </a:r>
          </a:p>
          <a:p>
            <a:pPr marL="706120" lvl="1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Self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088731" y="2718069"/>
            <a:ext cx="2912269" cy="242701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0731" y="3804519"/>
            <a:ext cx="16002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CENTER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5698331" y="1716087"/>
            <a:ext cx="1828800" cy="9906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ecurity</a:t>
            </a: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6200000">
            <a:off x="3602831" y="3506788"/>
            <a:ext cx="2133600" cy="8382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Wisdom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0800000">
            <a:off x="5774532" y="5145087"/>
            <a:ext cx="1676399" cy="11430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5400000">
            <a:off x="7298531" y="3621087"/>
            <a:ext cx="2133600" cy="762000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258763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Contents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485775" y="1516063"/>
            <a:ext cx="8747125" cy="4300537"/>
          </a:xfrm>
          <a:ln/>
        </p:spPr>
        <p:txBody>
          <a:bodyPr>
            <a:noAutofit/>
          </a:bodyPr>
          <a:lstStyle/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Part One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PARADIGMS AND PRINCIPLES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Inside Out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The Seven Habits – An Overview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b="1" dirty="0">
                <a:latin typeface="Calibri" pitchFamily="34" charset="0"/>
                <a:cs typeface="Calibri" pitchFamily="34" charset="0"/>
              </a:rPr>
              <a:t>Part Two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PRIVATE VICTORIES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Habit 1: 'Be Proactive'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Habit 2: 'Begin with the End in Mind'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Habit 3: 'Put First Things First'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2: Begin With The End In Mind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884737"/>
          </a:xfrm>
          <a:ln/>
        </p:spPr>
        <p:txBody>
          <a:bodyPr>
            <a:normAutofit fontScale="92500" lnSpcReduction="10000"/>
          </a:bodyPr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 Principle Center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Left Brain vs. Right Brain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Expand Perspective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Visualization and Affirmation	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Your Mission Statement - Roles and Goals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Family Mission Statement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Organizational Mission Statement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3: Put First Things First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884737"/>
          </a:xfrm>
          <a:ln/>
        </p:spPr>
        <p:txBody>
          <a:bodyPr>
            <a:normAutofit fontScale="92500" lnSpcReduction="10000"/>
          </a:bodyPr>
          <a:lstStyle/>
          <a:p>
            <a:pPr marL="431800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Things which matter most must never be at the mercy of things which matter least.”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Goethe.</a:t>
            </a:r>
          </a:p>
          <a:p>
            <a:pPr marL="431800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Power of Human Will </a:t>
            </a:r>
          </a:p>
          <a:p>
            <a:pPr marL="1071880" lvl="2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Saying ‘No’</a:t>
            </a:r>
          </a:p>
          <a:p>
            <a:pPr marL="431800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Four Generations of Time – Management</a:t>
            </a:r>
          </a:p>
          <a:p>
            <a:pPr marL="706120" lvl="1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First Generation </a:t>
            </a:r>
          </a:p>
          <a:p>
            <a:pPr marL="706120" lvl="1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Second Generation</a:t>
            </a:r>
          </a:p>
          <a:p>
            <a:pPr marL="706120" lvl="1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Third Generation</a:t>
            </a:r>
          </a:p>
          <a:p>
            <a:pPr marL="706120" lvl="1" indent="-323850">
              <a:lnSpc>
                <a:spcPct val="16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Fourth Generation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954088"/>
            <a:ext cx="8748237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Time Management Matrix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"/>
            <a:ext cx="8718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31" y="1563687"/>
            <a:ext cx="6705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5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3: Put First Things First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563687"/>
            <a:ext cx="8747125" cy="4884737"/>
          </a:xfrm>
          <a:ln/>
        </p:spPr>
        <p:txBody>
          <a:bodyPr>
            <a:normAutofit/>
          </a:bodyPr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Quadrant II Tool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Coherence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Balance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Focus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‘People’ Dimension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Flexibility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Portability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3: Put First Things First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884737"/>
          </a:xfrm>
          <a:ln/>
        </p:spPr>
        <p:txBody>
          <a:bodyPr>
            <a:normAutofit/>
          </a:bodyPr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How to Become A Quadrant II Manager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Identifying Roles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Selecting Goals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Scheduling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Daily Adapting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Why the Fourth Generation is Better?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0131" y="1335087"/>
            <a:ext cx="7543800" cy="1752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50131" y="3849687"/>
            <a:ext cx="7543800" cy="1752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88331" y="1716087"/>
            <a:ext cx="1905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07731" y="1716087"/>
            <a:ext cx="1143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5131" y="1716087"/>
            <a:ext cx="1143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41131" y="4192587"/>
            <a:ext cx="1143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64731" y="4192587"/>
            <a:ext cx="1143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88331" y="4192587"/>
            <a:ext cx="1143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793331" y="2097087"/>
            <a:ext cx="914400" cy="3810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850731" y="2097087"/>
            <a:ext cx="914400" cy="3810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32079" y="4535487"/>
            <a:ext cx="532652" cy="3810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709601" y="4535487"/>
            <a:ext cx="532652" cy="3810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1" idx="3"/>
          </p:cNvCxnSpPr>
          <p:nvPr/>
        </p:nvCxnSpPr>
        <p:spPr>
          <a:xfrm flipV="1">
            <a:off x="6384131" y="4383087"/>
            <a:ext cx="848338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84131" y="4748007"/>
            <a:ext cx="848338" cy="336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84231" y="4192587"/>
            <a:ext cx="125730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Schedule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4231" y="4935537"/>
            <a:ext cx="125730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Delegate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36631" y="4192587"/>
            <a:ext cx="125730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431131" y="3163887"/>
            <a:ext cx="70104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LONG-TERM ORGANIZING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89031" y="4344987"/>
            <a:ext cx="1257300" cy="36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02531" y="5678487"/>
            <a:ext cx="7543800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prstClr val="black"/>
                </a:solidFill>
              </a:rPr>
              <a:t>WEEKLY ORGANIZING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Habit 3: Put First Things First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639887"/>
            <a:ext cx="8747125" cy="4884737"/>
          </a:xfrm>
          <a:ln/>
        </p:spPr>
        <p:txBody>
          <a:bodyPr>
            <a:normAutofit fontScale="92500" lnSpcReduction="20000"/>
          </a:bodyPr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Delegation – Increasing P and PC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Gofer Delegation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Stewardship Delegation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Desired Results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Guidelines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Resources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Accountability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Consequences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783931" y="3163887"/>
            <a:ext cx="381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83931" y="4916487"/>
            <a:ext cx="381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Half Frame 4"/>
          <p:cNvSpPr/>
          <p:nvPr/>
        </p:nvSpPr>
        <p:spPr>
          <a:xfrm rot="2732457">
            <a:off x="6377052" y="3374768"/>
            <a:ext cx="685800" cy="734743"/>
          </a:xfrm>
          <a:prstGeom prst="half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2732457">
            <a:off x="7148018" y="5074121"/>
            <a:ext cx="685800" cy="720193"/>
          </a:xfrm>
          <a:prstGeom prst="half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6744" y="2554287"/>
            <a:ext cx="497187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3931" y="2554287"/>
            <a:ext cx="497187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83931" y="4535487"/>
            <a:ext cx="360662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15744" y="3925887"/>
            <a:ext cx="878187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31531" y="3468687"/>
            <a:ext cx="715492" cy="349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31531" y="5147085"/>
            <a:ext cx="715492" cy="349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08131" y="3353561"/>
            <a:ext cx="914400" cy="349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908131" y="5480919"/>
            <a:ext cx="914400" cy="3499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22131" y="2554287"/>
            <a:ext cx="1868787" cy="3499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PRODUCER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22131" y="4414119"/>
            <a:ext cx="1868787" cy="3499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8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931" y="1639887"/>
            <a:ext cx="6248400" cy="361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PART THREE</a:t>
            </a:r>
          </a:p>
          <a:p>
            <a:pPr algn="ctr"/>
            <a:r>
              <a:rPr lang="en-US" sz="9600" dirty="0" smtClean="0">
                <a:latin typeface="Calibri" pitchFamily="34" charset="0"/>
                <a:cs typeface="Calibri" pitchFamily="34" charset="0"/>
              </a:rPr>
              <a:t>PUBLIC VICTORY</a:t>
            </a:r>
          </a:p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 smtClean="0"/>
              <a:t>4</a:t>
            </a:r>
            <a:endParaRPr lang="en-GB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 smtClean="0"/>
              <a:t>4</a:t>
            </a:r>
            <a:endParaRPr lang="en-GB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Paradigms of Interdependence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Private Victory precedes Public Victory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Emotional Bank Account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Six Major Deposits</a:t>
            </a:r>
          </a:p>
          <a:p>
            <a:pPr marL="1205230" lvl="2" indent="-457200">
              <a:lnSpc>
                <a:spcPct val="200000"/>
              </a:lnSpc>
              <a:buClr>
                <a:srgbClr val="FFCC99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Understanding the Individual</a:t>
            </a:r>
          </a:p>
          <a:p>
            <a:pPr marL="1205230" lvl="2" indent="-457200">
              <a:lnSpc>
                <a:spcPct val="200000"/>
              </a:lnSpc>
              <a:buClr>
                <a:srgbClr val="FFCC99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Attending to the Little Things</a:t>
            </a:r>
          </a:p>
          <a:p>
            <a:pPr marL="1205230" lvl="2" indent="-457200">
              <a:lnSpc>
                <a:spcPct val="200000"/>
              </a:lnSpc>
              <a:buClr>
                <a:srgbClr val="FFCC99"/>
              </a:buClr>
              <a:buSzPct val="45000"/>
              <a:buFont typeface="+mj-lt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Keeping Commitments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PART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cs typeface="Calibri" pitchFamily="34" charset="0"/>
              </a:rPr>
              <a:t>1</a:t>
            </a:r>
            <a:endParaRPr lang="en-GB" sz="20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 smtClean="0">
                <a:solidFill>
                  <a:prstClr val="white"/>
                </a:solidFill>
              </a:rPr>
              <a:t>4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>
                <a:solidFill>
                  <a:prstClr val="white"/>
                </a:solidFill>
              </a:rPr>
              <a:t>2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>
                <a:solidFill>
                  <a:prstClr val="white"/>
                </a:solidFill>
              </a:rPr>
              <a:t> </a:t>
            </a:r>
            <a:r>
              <a:rPr lang="en-US" sz="3200" b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 Paradigms of Interdependence </a:t>
            </a:r>
            <a:r>
              <a:rPr lang="en-US" sz="20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(continued)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Six </a:t>
            </a:r>
            <a:r>
              <a:rPr lang="en-US" dirty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Major Deposits</a:t>
            </a:r>
            <a:endParaRPr lang="en-US" dirty="0" smtClean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1205230" lvl="2" indent="-457200">
              <a:lnSpc>
                <a:spcPct val="200000"/>
              </a:lnSpc>
              <a:buClr>
                <a:srgbClr val="FFCC99"/>
              </a:buClr>
              <a:buSzPct val="45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Clarifying Expectations</a:t>
            </a:r>
          </a:p>
          <a:p>
            <a:pPr marL="1205230" lvl="2" indent="-457200">
              <a:lnSpc>
                <a:spcPct val="200000"/>
              </a:lnSpc>
              <a:buClr>
                <a:srgbClr val="FFCC99"/>
              </a:buClr>
              <a:buSzPct val="45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Showing Personal Integrity</a:t>
            </a:r>
          </a:p>
          <a:p>
            <a:pPr marL="1205230" lvl="2" indent="-457200">
              <a:lnSpc>
                <a:spcPct val="200000"/>
              </a:lnSpc>
              <a:buClr>
                <a:srgbClr val="FFCC99"/>
              </a:buClr>
              <a:buSzPct val="45000"/>
              <a:buFont typeface="+mj-lt"/>
              <a:buAutoNum type="arabicPeriod" startAt="4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Sincere Apology on Withdrawal</a:t>
            </a:r>
          </a:p>
          <a:p>
            <a:pPr marL="450850" indent="-342900">
              <a:lnSpc>
                <a:spcPct val="200000"/>
              </a:lnSpc>
              <a:buClr>
                <a:srgbClr val="FFCC99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Unconditional Love</a:t>
            </a:r>
          </a:p>
          <a:p>
            <a:pPr marL="450850" indent="-342900">
              <a:lnSpc>
                <a:spcPct val="200000"/>
              </a:lnSpc>
              <a:buClr>
                <a:srgbClr val="FFCC99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P Problems – PC Opportunities</a:t>
            </a:r>
          </a:p>
          <a:p>
            <a:pPr marL="450850" indent="-342900">
              <a:lnSpc>
                <a:spcPct val="200000"/>
              </a:lnSpc>
              <a:buClr>
                <a:srgbClr val="FFCC99"/>
              </a:buClr>
              <a:buSzPct val="11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303213"/>
            <a:ext cx="8747125" cy="992187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Contents (continued)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85775" y="1516063"/>
            <a:ext cx="8747125" cy="4765675"/>
          </a:xfrm>
          <a:ln/>
        </p:spPr>
        <p:txBody>
          <a:bodyPr/>
          <a:lstStyle/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Part Three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PUBLIC VICTORY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Paradigms of Interdependence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Habit 4: 'Think Win/Win'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Habit 5: 'Seek First to Understand, Then to Be Understood'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Habit 6: 'Synergize'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Part Four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RENEWAL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Habit 7: 'Sharpen the Saw'</a:t>
            </a:r>
          </a:p>
          <a:p>
            <a:pPr marL="1727200" lvl="1" indent="-573088">
              <a:lnSpc>
                <a:spcPct val="150000"/>
              </a:lnSpc>
              <a:buClr>
                <a:srgbClr val="FFCC99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i="1" dirty="0">
                <a:latin typeface="Calibri" pitchFamily="34" charset="0"/>
                <a:cs typeface="Calibri" pitchFamily="34" charset="0"/>
              </a:rPr>
              <a:t>Inside-Out Again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PART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cs typeface="Calibri" pitchFamily="34" charset="0"/>
              </a:rPr>
              <a:t>1</a:t>
            </a:r>
            <a:endParaRPr lang="en-GB" sz="20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 smtClean="0">
                <a:solidFill>
                  <a:prstClr val="white"/>
                </a:solidFill>
              </a:rPr>
              <a:t>4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>
                <a:solidFill>
                  <a:prstClr val="white"/>
                </a:solidFill>
              </a:rPr>
              <a:t>2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>
                <a:solidFill>
                  <a:prstClr val="white"/>
                </a:solidFill>
              </a:rPr>
              <a:t> </a:t>
            </a:r>
            <a:r>
              <a:rPr lang="en-US" sz="3200" b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</a:t>
            </a:r>
            <a:r>
              <a:rPr lang="en-US" dirty="0" smtClean="0">
                <a:latin typeface="Calibri" pitchFamily="34" charset="0"/>
              </a:rPr>
              <a:t>4: Think Win/Win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Six Paradigms of Human Interaction</a:t>
            </a:r>
          </a:p>
          <a:p>
            <a:pPr marL="706120" lvl="1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Win/Win</a:t>
            </a:r>
          </a:p>
          <a:p>
            <a:pPr marL="706120" lvl="1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Win/Lose</a:t>
            </a:r>
          </a:p>
          <a:p>
            <a:pPr marL="706120" lvl="1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Lose/Win</a:t>
            </a:r>
          </a:p>
          <a:p>
            <a:pPr marL="706120" lvl="1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Lose/Lose</a:t>
            </a:r>
          </a:p>
          <a:p>
            <a:pPr marL="706120" lvl="1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Win</a:t>
            </a:r>
          </a:p>
          <a:p>
            <a:pPr marL="706120" lvl="1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Win/Win or No Deal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Which option is the best? </a:t>
            </a:r>
            <a:endParaRPr lang="en-US" dirty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PART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cs typeface="Calibri" pitchFamily="34" charset="0"/>
              </a:rPr>
              <a:t>1</a:t>
            </a:r>
            <a:endParaRPr lang="en-GB" sz="20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 smtClean="0">
                <a:solidFill>
                  <a:prstClr val="white"/>
                </a:solidFill>
              </a:rPr>
              <a:t>4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>
                <a:solidFill>
                  <a:prstClr val="white"/>
                </a:solidFill>
              </a:rPr>
              <a:t>2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>
                <a:solidFill>
                  <a:prstClr val="white"/>
                </a:solidFill>
              </a:rPr>
              <a:t> </a:t>
            </a:r>
            <a:r>
              <a:rPr lang="en-US" sz="3200" b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</a:t>
            </a:r>
            <a:r>
              <a:rPr lang="en-US" dirty="0" smtClean="0">
                <a:latin typeface="Calibri" pitchFamily="34" charset="0"/>
              </a:rPr>
              <a:t>4: Think Win/Win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 fontScale="850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Five Dimensions of Win/Win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Character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Integrity 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Maturity </a:t>
            </a:r>
          </a:p>
          <a:p>
            <a:pPr marL="1071880" lvl="2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Abundance Mentality</a:t>
            </a:r>
            <a:endParaRPr lang="en-US" sz="1800" dirty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Relationships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Agreements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Supportive Systems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Processes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64931" y="2325687"/>
            <a:ext cx="14478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12731" y="2325687"/>
            <a:ext cx="14478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4931" y="3697287"/>
            <a:ext cx="14478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12731" y="3697287"/>
            <a:ext cx="1447800" cy="1371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64931" y="2782887"/>
            <a:ext cx="1371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Lose/Win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8931" y="4154487"/>
            <a:ext cx="1143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Win/Lose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4931" y="4185519"/>
            <a:ext cx="1295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Lose/Lose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8931" y="2782887"/>
            <a:ext cx="1143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Win/Win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22131" y="5480919"/>
            <a:ext cx="2133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COURAGE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488531" y="3522303"/>
            <a:ext cx="2133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CONSIDERATION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555331" y="4764087"/>
            <a:ext cx="69255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164931" y="5068887"/>
            <a:ext cx="69255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527131" y="5068887"/>
            <a:ext cx="69255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555331" y="2249487"/>
            <a:ext cx="69255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945731" y="3697287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3"/>
            <a:endCxn id="30" idx="1"/>
          </p:cNvCxnSpPr>
          <p:nvPr/>
        </p:nvCxnSpPr>
        <p:spPr>
          <a:xfrm>
            <a:off x="5857490" y="5243871"/>
            <a:ext cx="1669641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42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PART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cs typeface="Calibri" pitchFamily="34" charset="0"/>
              </a:rPr>
              <a:t>1</a:t>
            </a:r>
            <a:endParaRPr lang="en-GB" sz="20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 smtClean="0">
                <a:solidFill>
                  <a:prstClr val="white"/>
                </a:solidFill>
              </a:rPr>
              <a:t>4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>
                <a:solidFill>
                  <a:prstClr val="white"/>
                </a:solidFill>
              </a:rPr>
              <a:t>2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>
                <a:solidFill>
                  <a:prstClr val="white"/>
                </a:solidFill>
              </a:rPr>
              <a:t> </a:t>
            </a:r>
            <a:r>
              <a:rPr lang="en-US" sz="3200" b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</a:t>
            </a:r>
            <a:r>
              <a:rPr lang="en-US" dirty="0" smtClean="0">
                <a:latin typeface="Calibri" pitchFamily="34" charset="0"/>
              </a:rPr>
              <a:t>6: Synergize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What is Synergy?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Synergistic Communication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Synergy In The </a:t>
            </a:r>
            <a:r>
              <a:rPr lang="en-US" dirty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lassroom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Synergy In Organizations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Synergy and Communication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PART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cs typeface="Calibri" pitchFamily="34" charset="0"/>
              </a:rPr>
              <a:t>1</a:t>
            </a:r>
            <a:endParaRPr lang="en-GB" sz="20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 smtClean="0">
                <a:solidFill>
                  <a:prstClr val="white"/>
                </a:solidFill>
              </a:rPr>
              <a:t>4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>
                <a:solidFill>
                  <a:prstClr val="white"/>
                </a:solidFill>
              </a:rPr>
              <a:t>2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>
                <a:solidFill>
                  <a:prstClr val="white"/>
                </a:solidFill>
              </a:rPr>
              <a:t> </a:t>
            </a:r>
            <a:r>
              <a:rPr lang="en-US" sz="3200" b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Levels </a:t>
            </a:r>
            <a:r>
              <a:rPr lang="en-US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O</a:t>
            </a: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f Communication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31131" y="2097087"/>
            <a:ext cx="6629400" cy="3886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74131" y="2706687"/>
            <a:ext cx="0" cy="228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74131" y="4997363"/>
            <a:ext cx="4191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74031" y="2706687"/>
            <a:ext cx="914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5235" y="3674703"/>
            <a:ext cx="121199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TRUST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74031" y="4620412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02770" y="5240937"/>
            <a:ext cx="609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1431" y="5277450"/>
            <a:ext cx="2057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COOPERATION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07931" y="5297487"/>
            <a:ext cx="6858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574131" y="2881671"/>
            <a:ext cx="4076700" cy="211101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93386" y="4347640"/>
            <a:ext cx="2593190" cy="550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Defensive (Win/Lose or Lose/Win)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64931" y="2935287"/>
            <a:ext cx="1580553" cy="550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Synergistic (Win/Win)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7131" y="3604208"/>
            <a:ext cx="2020495" cy="5502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Respectful (Compromise)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PART</a:t>
            </a:r>
            <a:r>
              <a:rPr lang="en-US" sz="20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cs typeface="Calibri" pitchFamily="34" charset="0"/>
              </a:rPr>
              <a:t>1</a:t>
            </a:r>
            <a:endParaRPr lang="en-GB" sz="20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 smtClean="0">
                <a:solidFill>
                  <a:prstClr val="white"/>
                </a:solidFill>
              </a:rPr>
              <a:t>4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PART </a:t>
            </a:r>
            <a:r>
              <a:rPr lang="en-US" sz="2000" dirty="0">
                <a:solidFill>
                  <a:prstClr val="white"/>
                </a:solidFill>
              </a:rPr>
              <a:t>2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49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>
                <a:solidFill>
                  <a:prstClr val="white"/>
                </a:solidFill>
              </a:rPr>
              <a:t> </a:t>
            </a:r>
            <a:r>
              <a:rPr lang="en-US" sz="3200" b="1" u="sng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GB" sz="3200" b="1" u="sng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</a:t>
            </a:r>
            <a:r>
              <a:rPr lang="en-US" dirty="0" smtClean="0">
                <a:latin typeface="Calibri" pitchFamily="34" charset="0"/>
              </a:rPr>
              <a:t>6: Synergize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8"/>
            <a:ext cx="3870917" cy="1828800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Negative Synergy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Valuing the differences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77272" y="1639887"/>
            <a:ext cx="3870917" cy="1828801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Force Field Analysis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All Nature is Synergistic</a:t>
            </a:r>
            <a:endParaRPr lang="en-US" dirty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3149" y="3316287"/>
            <a:ext cx="50292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2343149" y="4802187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3499666" y="3849687"/>
            <a:ext cx="5334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499666" y="4840287"/>
            <a:ext cx="5334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591049" y="3849687"/>
            <a:ext cx="5334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4591049" y="4840287"/>
            <a:ext cx="5334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0800000">
            <a:off x="5774531" y="4840287"/>
            <a:ext cx="5334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774531" y="3849687"/>
            <a:ext cx="533400" cy="914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79031" y="3392487"/>
            <a:ext cx="24003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Restraining Forces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7131" y="5861919"/>
            <a:ext cx="24003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Driving Forces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4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11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71461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</a:rPr>
              <a:t>4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5931" y="1639887"/>
            <a:ext cx="6248400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PART FOUR</a:t>
            </a:r>
          </a:p>
          <a:p>
            <a:pPr algn="ctr"/>
            <a:r>
              <a:rPr lang="en-US" sz="9600" dirty="0" smtClean="0">
                <a:latin typeface="Calibri" pitchFamily="34" charset="0"/>
                <a:cs typeface="Calibri" pitchFamily="34" charset="0"/>
              </a:rPr>
              <a:t>RENEWAL</a:t>
            </a:r>
          </a:p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393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398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7</a:t>
            </a:r>
            <a:r>
              <a:rPr lang="en-US" dirty="0" smtClean="0">
                <a:latin typeface="Calibri" pitchFamily="34" charset="0"/>
              </a:rPr>
              <a:t>: Sharpen The Saw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The Tale of the Saw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Four Dimensions of Renewal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Physical 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Mental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Spiritual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Social/Emotional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71461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</a:rPr>
              <a:t>4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5393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48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The Dimensions of Renewal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71461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</a:rPr>
              <a:t>4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5393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  <p:sp>
        <p:nvSpPr>
          <p:cNvPr id="3" name="Oval 2"/>
          <p:cNvSpPr/>
          <p:nvPr/>
        </p:nvSpPr>
        <p:spPr>
          <a:xfrm>
            <a:off x="2878931" y="2097087"/>
            <a:ext cx="3962400" cy="3962400"/>
          </a:xfrm>
          <a:prstGeom prst="ellipse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17131" y="1868487"/>
            <a:ext cx="2286000" cy="8652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PHYSICAL</a:t>
            </a:r>
            <a:endParaRPr lang="en-US" i="1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Exercise, Nutrition,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Stress Management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0931" y="5145087"/>
            <a:ext cx="2514600" cy="11228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SPIRITUAL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Value Clarification &amp; Commitment, Study &amp; Meditation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3531" y="3544887"/>
            <a:ext cx="2340959" cy="8652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MENTAL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Reading, Visualizing, Planning, Writing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2631" y="3544887"/>
            <a:ext cx="2476500" cy="8652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SOCIAL/EMOTIONAL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Service, Empathy, Intrinsic Security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2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7</a:t>
            </a:r>
            <a:r>
              <a:rPr lang="en-US" dirty="0" smtClean="0">
                <a:latin typeface="Calibri" pitchFamily="34" charset="0"/>
              </a:rPr>
              <a:t>: Sharpen The Saw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7"/>
            <a:ext cx="8747125" cy="4884737"/>
          </a:xfrm>
          <a:prstGeom prst="rect">
            <a:avLst/>
          </a:prstGeom>
          <a:ln/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The Physical Dimension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Endurance, Flexibility, Strength</a:t>
            </a:r>
            <a:endParaRPr lang="en-US" dirty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Regular Basis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The Spiritual Dimension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Meditation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Scriptures and Prayers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Revisiting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71461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</a:rPr>
              <a:t>4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5393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  <p:sp>
        <p:nvSpPr>
          <p:cNvPr id="3" name="Oval Callout 2"/>
          <p:cNvSpPr/>
          <p:nvPr/>
        </p:nvSpPr>
        <p:spPr>
          <a:xfrm>
            <a:off x="4555331" y="1716087"/>
            <a:ext cx="4953000" cy="35814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“In a flash of certainty I saw that if one’s motives are wrong, nothing can be right. It makes no difference whether you are a mailman, a hairdresser, an insurance salesman, a house wife - whatever.</a:t>
            </a:r>
          </a:p>
          <a:p>
            <a:pPr algn="ctr"/>
            <a:r>
              <a:rPr lang="en-US" dirty="0" smtClean="0"/>
              <a:t>As long as you feel you are serving others, you do the job well. When you are concerned only with helping yourself, you do it less well – a law as inexorable as gravity.”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83931" y="5830887"/>
            <a:ext cx="2182258" cy="349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Arthur Gordon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5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7</a:t>
            </a:r>
            <a:r>
              <a:rPr lang="en-US" dirty="0" smtClean="0">
                <a:latin typeface="Calibri" pitchFamily="34" charset="0"/>
              </a:rPr>
              <a:t>: Sharpen The Saw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8"/>
            <a:ext cx="8747125" cy="4669764"/>
          </a:xfrm>
          <a:prstGeom prst="rect">
            <a:avLst/>
          </a:prstGeom>
          <a:ln/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The Mental Dimension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Read, Write, Question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The Social/Emotional Dimension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Communicate and Solve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Intrinsic Security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Scripting Others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Self-fulfilling Prophecies</a:t>
            </a:r>
            <a:endParaRPr lang="en-US" dirty="0" smtClean="0">
              <a:solidFill>
                <a:srgbClr val="DFE6D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71461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</a:rPr>
              <a:t>4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5393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795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931" y="1258887"/>
            <a:ext cx="6248400" cy="498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PART ONE</a:t>
            </a:r>
          </a:p>
          <a:p>
            <a:pPr algn="ctr"/>
            <a:r>
              <a:rPr lang="en-US" sz="9600" dirty="0" smtClean="0">
                <a:latin typeface="Calibri" pitchFamily="34" charset="0"/>
                <a:cs typeface="Calibri" pitchFamily="34" charset="0"/>
              </a:rPr>
              <a:t>PARADIGMS AND PRINCIPLES</a:t>
            </a:r>
          </a:p>
          <a:p>
            <a:pPr algn="ctr"/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126331" y="299785"/>
            <a:ext cx="12954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2000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u="sng" dirty="0" smtClean="0">
                <a:latin typeface="Calibri" pitchFamily="34" charset="0"/>
                <a:cs typeface="Calibri" pitchFamily="34" charset="0"/>
              </a:rPr>
              <a:t>1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837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52411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7298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 smtClean="0"/>
              <a:t>4</a:t>
            </a:r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-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Habit 7</a:t>
            </a:r>
            <a:r>
              <a:rPr lang="en-US" dirty="0" smtClean="0">
                <a:latin typeface="Calibri" pitchFamily="34" charset="0"/>
              </a:rPr>
              <a:t>: Sharpen The Saw</a:t>
            </a:r>
            <a:endParaRPr lang="en-US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5814" y="1639888"/>
            <a:ext cx="8747125" cy="4669764"/>
          </a:xfrm>
          <a:prstGeom prst="rect">
            <a:avLst/>
          </a:prstGeom>
          <a:ln/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Balance in Renewal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Synergy in Renewal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Upward Spiral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Learn-Commit-Do-Learn-Commit-Do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INSIDE-OUT AGAIN</a:t>
            </a:r>
          </a:p>
          <a:p>
            <a:pPr marL="706120" lvl="1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DFE6D0"/>
                </a:solidFill>
                <a:latin typeface="Calibri" pitchFamily="34" charset="0"/>
                <a:cs typeface="Calibri" pitchFamily="34" charset="0"/>
              </a:rPr>
              <a:t>Emerson: “That which we persist in doing becomes easier – not that the nature of the task has changed, but our ability to do has increased.”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7C38-C004-4895-93B2-06340864277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1031" y="299785"/>
            <a:ext cx="85725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7146131" y="299785"/>
            <a:ext cx="14478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PART</a:t>
            </a:r>
            <a:r>
              <a:rPr lang="en-US" sz="1600" b="1" u="sng" dirty="0" smtClean="0"/>
              <a:t> </a:t>
            </a:r>
            <a:r>
              <a:rPr lang="en-US" sz="3200" b="1" u="sng" dirty="0">
                <a:latin typeface="Calibri" pitchFamily="34" charset="0"/>
              </a:rPr>
              <a:t>4</a:t>
            </a:r>
            <a:endParaRPr lang="en-GB" sz="32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63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cs typeface="Calibri" pitchFamily="34" charset="0"/>
              </a:rPr>
              <a:t>PART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1</a:t>
            </a:r>
            <a:endParaRPr lang="en-GB" sz="2000" dirty="0"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83731" y="422151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2</a:t>
            </a:r>
            <a:endParaRPr lang="en-GB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5393531" y="420687"/>
            <a:ext cx="1295400" cy="364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PART </a:t>
            </a:r>
            <a:r>
              <a:rPr lang="en-US" sz="2000" dirty="0"/>
              <a:t>3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151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84187" y="1182687"/>
            <a:ext cx="8747125" cy="1082675"/>
          </a:xfrm>
          <a:prstGeom prst="rect">
            <a:avLst/>
          </a:prstGeom>
          <a:ln/>
        </p:spPr>
        <p:txBody>
          <a:bodyPr tIns="38807"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latin typeface="Calibri" pitchFamily="34" charset="0"/>
              </a:rPr>
              <a:t>May ALLAH Help Us In Incorporating These Principles In Our Life. </a:t>
            </a:r>
            <a:r>
              <a:rPr lang="en-US" sz="5400" dirty="0" err="1" smtClean="0">
                <a:latin typeface="Calibri" pitchFamily="34" charset="0"/>
              </a:rPr>
              <a:t>Ameen</a:t>
            </a:r>
            <a:r>
              <a:rPr lang="en-US" sz="5400" dirty="0" smtClean="0">
                <a:latin typeface="Calibri" pitchFamily="34" charset="0"/>
              </a:rPr>
              <a:t>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  <a:latin typeface="Calibri" pitchFamily="34" charset="0"/>
              </a:rPr>
              <a:t>THANK YOU</a:t>
            </a:r>
            <a:endParaRPr lang="en-US" sz="5400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B9AB6F">
                  <a:tint val="1000"/>
                </a:srgb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9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84187" y="700571"/>
            <a:ext cx="8747125" cy="1082675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</a:rPr>
              <a:t>- Inside </a:t>
            </a:r>
            <a:r>
              <a:rPr lang="en-US" dirty="0">
                <a:latin typeface="Calibri" pitchFamily="34" charset="0"/>
              </a:rPr>
              <a:t>Out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55814" y="1944687"/>
            <a:ext cx="8747125" cy="4884737"/>
          </a:xfrm>
          <a:ln/>
        </p:spPr>
        <p:txBody>
          <a:bodyPr/>
          <a:lstStyle/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Problems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The Personality and Character Ethics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Primary and Secondary Greatness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The Power of a Paradigm</a:t>
            </a:r>
          </a:p>
          <a:p>
            <a:pPr marL="431800" indent="-323850">
              <a:lnSpc>
                <a:spcPct val="20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The Power of a Paradigm Shift</a:t>
            </a:r>
          </a:p>
          <a:p>
            <a:pPr marL="431800" indent="-323850">
              <a:buClr>
                <a:srgbClr val="FFCC99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2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" t="27363" r="36890" b="25139"/>
          <a:stretch/>
        </p:blipFill>
        <p:spPr>
          <a:xfrm>
            <a:off x="4479131" y="1065703"/>
            <a:ext cx="4648200" cy="4993784"/>
          </a:xfrm>
        </p:spPr>
      </p:pic>
      <p:sp>
        <p:nvSpPr>
          <p:cNvPr id="5" name="TextBox 4"/>
          <p:cNvSpPr txBox="1"/>
          <p:nvPr/>
        </p:nvSpPr>
        <p:spPr>
          <a:xfrm>
            <a:off x="669131" y="1732923"/>
            <a:ext cx="3200400" cy="318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alibri" pitchFamily="34" charset="0"/>
                <a:cs typeface="Calibri" pitchFamily="34" charset="0"/>
              </a:rPr>
              <a:t>What Do You See?</a:t>
            </a:r>
            <a:endParaRPr lang="en-GB" sz="7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9131" y="2535852"/>
            <a:ext cx="3200400" cy="1466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Calibri" pitchFamily="34" charset="0"/>
                <a:cs typeface="Calibri" pitchFamily="34" charset="0"/>
              </a:rPr>
              <a:t>Now?</a:t>
            </a:r>
            <a:endParaRPr lang="en-GB" sz="9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36477" r="5615" b="27641"/>
          <a:stretch/>
        </p:blipFill>
        <p:spPr>
          <a:xfrm rot="16200000">
            <a:off x="4097148" y="1399005"/>
            <a:ext cx="5194865" cy="44308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58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725487"/>
            <a:ext cx="8747125" cy="992187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Inside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Out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(continued)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85775" y="1682750"/>
            <a:ext cx="8747125" cy="4300537"/>
          </a:xfrm>
          <a:ln/>
        </p:spPr>
        <p:txBody>
          <a:bodyPr/>
          <a:lstStyle/>
          <a:p>
            <a:pPr marL="431800" indent="-323850">
              <a:lnSpc>
                <a:spcPct val="2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Seeing and Being</a:t>
            </a:r>
          </a:p>
          <a:p>
            <a:pPr marL="431800" indent="-323850">
              <a:lnSpc>
                <a:spcPct val="2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Principle-Centered Paradigm</a:t>
            </a:r>
          </a:p>
          <a:p>
            <a:pPr marL="431800" indent="-323850">
              <a:lnSpc>
                <a:spcPct val="2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The Way We See the Problem is The Problem</a:t>
            </a:r>
          </a:p>
          <a:p>
            <a:pPr marL="431800" indent="-323850">
              <a:lnSpc>
                <a:spcPct val="2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A New Level of Thinking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58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85775" y="723900"/>
            <a:ext cx="8747125" cy="992187"/>
          </a:xfrm>
          <a:ln/>
        </p:spPr>
        <p:txBody>
          <a:bodyPr tIns="38807"/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- 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Seven Habits – An Overview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85775" y="1835150"/>
            <a:ext cx="8747125" cy="4300537"/>
          </a:xfrm>
          <a:ln/>
        </p:spPr>
        <p:txBody>
          <a:bodyPr>
            <a:normAutofit fontScale="92500" lnSpcReduction="10000"/>
          </a:bodyPr>
          <a:lstStyle/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Habits Defined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The Maturity Continuum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Effectiveness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Defined</a:t>
            </a:r>
          </a:p>
          <a:p>
            <a:pPr marL="706120" lvl="1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P/PC Balance</a:t>
            </a:r>
          </a:p>
          <a:p>
            <a:pPr marL="1071880" lvl="2" indent="-323850">
              <a:lnSpc>
                <a:spcPct val="150000"/>
              </a:lnSpc>
              <a:buClr>
                <a:srgbClr val="FFCC99"/>
              </a:buClr>
              <a:buSzPct val="45000"/>
              <a:buFont typeface="Courier New" pitchFamily="49" charset="0"/>
              <a:buChar char="o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Goose and the Golden Egg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Three Kinds of Assets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How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 Use This Book</a:t>
            </a:r>
          </a:p>
          <a:p>
            <a:pPr marL="431800" indent="-323850">
              <a:lnSpc>
                <a:spcPct val="150000"/>
              </a:lnSpc>
              <a:buClr>
                <a:srgbClr val="FFCC99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What You Can Expect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087"/>
            <a:ext cx="871855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5CDE0-68ED-4D67-BD00-A6AB06FC95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60331" y="1944687"/>
            <a:ext cx="2743200" cy="2937164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9731" y="3316287"/>
            <a:ext cx="2590800" cy="2840182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9655" y="1944687"/>
            <a:ext cx="2720276" cy="2937164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8888906">
            <a:off x="4362165" y="3017080"/>
            <a:ext cx="2380697" cy="292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Knowledge (what to, why to)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264217">
            <a:off x="6925543" y="2923080"/>
            <a:ext cx="2336356" cy="292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Desire (want to)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3131" y="5176119"/>
            <a:ext cx="1632172" cy="292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libri" pitchFamily="34" charset="0"/>
                <a:cs typeface="Calibri" pitchFamily="34" charset="0"/>
              </a:rPr>
              <a:t>Skills (how to)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361728" y="3567291"/>
            <a:ext cx="794715" cy="2927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HABITS</a:t>
            </a:r>
            <a:endParaRPr lang="en-US" sz="1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5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1175</Words>
  <Application>Microsoft Office PowerPoint</Application>
  <PresentationFormat>Custom</PresentationFormat>
  <Paragraphs>427</Paragraphs>
  <Slides>41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41</vt:i4>
      </vt:variant>
    </vt:vector>
  </HeadingPairs>
  <TitlesOfParts>
    <vt:vector size="62" baseType="lpstr">
      <vt:lpstr>Arial Unicode MS</vt:lpstr>
      <vt:lpstr>Arial</vt:lpstr>
      <vt:lpstr>Calibri</vt:lpstr>
      <vt:lpstr>Courier New</vt:lpstr>
      <vt:lpstr>DejaVu Sans</vt:lpstr>
      <vt:lpstr>Symbol</vt:lpstr>
      <vt:lpstr>Times New Roman</vt:lpstr>
      <vt:lpstr>Tw Cen MT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Thatch</vt:lpstr>
      <vt:lpstr>PowerPoint Presentation</vt:lpstr>
      <vt:lpstr>Contents</vt:lpstr>
      <vt:lpstr>Contents (continued)</vt:lpstr>
      <vt:lpstr>PowerPoint Presentation</vt:lpstr>
      <vt:lpstr>- Inside Out</vt:lpstr>
      <vt:lpstr>PowerPoint Presentation</vt:lpstr>
      <vt:lpstr>PowerPoint Presentation</vt:lpstr>
      <vt:lpstr>- Inside Out (continued)</vt:lpstr>
      <vt:lpstr>- The Seven Habits – An Overview</vt:lpstr>
      <vt:lpstr>The Seven Habits Paradigm</vt:lpstr>
      <vt:lpstr>PowerPoint Presentation</vt:lpstr>
      <vt:lpstr>PowerPoint Presentation</vt:lpstr>
      <vt:lpstr>- Habit 1: Be Proactive</vt:lpstr>
      <vt:lpstr>- Habit 1: Be Proactive (continued)</vt:lpstr>
      <vt:lpstr>- Habit 1: Be Proactive (continued)</vt:lpstr>
      <vt:lpstr>Proactivity Leads from (A) To (B)</vt:lpstr>
      <vt:lpstr>- Habit 1: Be Proactive (continued)</vt:lpstr>
      <vt:lpstr>- Habit 2: Begin With The End In Mind</vt:lpstr>
      <vt:lpstr>- Habit 2: Begin With The End In Mind</vt:lpstr>
      <vt:lpstr>- Habit 2: Begin With The End In Mind</vt:lpstr>
      <vt:lpstr>- Habit 3: Put First Things First</vt:lpstr>
      <vt:lpstr>The Time Management Matrix</vt:lpstr>
      <vt:lpstr>- Habit 3: Put First Things First</vt:lpstr>
      <vt:lpstr>- Habit 3: Put First Things First</vt:lpstr>
      <vt:lpstr>PowerPoint Presentation</vt:lpstr>
      <vt:lpstr>- Habit 3: Put First Things First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</dc:creator>
  <cp:lastModifiedBy>Mehdi Raza</cp:lastModifiedBy>
  <cp:revision>191</cp:revision>
  <cp:lastPrinted>1601-01-01T00:00:00Z</cp:lastPrinted>
  <dcterms:created xsi:type="dcterms:W3CDTF">2012-03-06T08:06:08Z</dcterms:created>
  <dcterms:modified xsi:type="dcterms:W3CDTF">2013-02-12T03:45:18Z</dcterms:modified>
</cp:coreProperties>
</file>